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48" r:id="rId2"/>
  </p:sldMasterIdLst>
  <p:notesMasterIdLst>
    <p:notesMasterId r:id="rId32"/>
  </p:notesMasterIdLst>
  <p:sldIdLst>
    <p:sldId id="256" r:id="rId3"/>
    <p:sldId id="262" r:id="rId4"/>
    <p:sldId id="276" r:id="rId5"/>
    <p:sldId id="277" r:id="rId6"/>
    <p:sldId id="278" r:id="rId7"/>
    <p:sldId id="261" r:id="rId8"/>
    <p:sldId id="260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80" r:id="rId19"/>
    <p:sldId id="281" r:id="rId20"/>
    <p:sldId id="282" r:id="rId21"/>
    <p:sldId id="283" r:id="rId22"/>
    <p:sldId id="286" r:id="rId23"/>
    <p:sldId id="287" r:id="rId24"/>
    <p:sldId id="263" r:id="rId25"/>
    <p:sldId id="259" r:id="rId26"/>
    <p:sldId id="265" r:id="rId27"/>
    <p:sldId id="258" r:id="rId28"/>
    <p:sldId id="257" r:id="rId29"/>
    <p:sldId id="285" r:id="rId30"/>
    <p:sldId id="284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orbel" panose="020B0503020204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A64D7-D2C7-8783-4D43-1AB5E559BCD7}" v="13" dt="2022-08-29T20:43:13.307"/>
    <p1510:client id="{18821F87-7AC6-D192-54FF-5D39074540AB}" v="129" dt="2022-09-29T16:31:43.762"/>
    <p1510:client id="{28CBA29A-B1D0-375D-2847-B430BA5AA188}" v="2" dt="2022-09-13T02:12:24.571"/>
    <p1510:client id="{3D15EB0D-F575-DACD-ACA6-9065066C18AF}" v="102" dt="2022-09-29T17:40:53.956"/>
    <p1510:client id="{43518232-35E8-638A-AB96-38C90CFAEA05}" v="31" dt="2022-09-13T21:06:34.798"/>
    <p1510:client id="{48CF8B10-471D-E54B-8ED4-6919F848F229}" v="1" dt="2022-08-23T18:23:54.041"/>
    <p1510:client id="{4B4BC0F6-B7CE-3D23-B9CA-B19A8336439B}" v="20" dt="2022-09-29T17:25:19.081"/>
    <p1510:client id="{4C6E562B-80BE-00A9-1327-E4709E92FB62}" v="18" dt="2022-09-09T20:04:48.314"/>
    <p1510:client id="{5282E938-C665-B69F-D26B-72DE3AD0AB4C}" v="208" dt="2022-09-29T14:05:48.025"/>
    <p1510:client id="{5294E809-3BE6-E468-1301-00B5051B3D66}" v="10" dt="2022-09-09T16:11:01.466"/>
    <p1510:client id="{57AFC49B-30E4-BCC6-19BF-A644F763D3AB}" v="7" dt="2022-09-06T22:43:10.406"/>
    <p1510:client id="{62DD4476-0009-84BA-944A-4CB78C6EE7FE}" v="161" dt="2022-09-29T17:35:13.881"/>
    <p1510:client id="{653CAFB5-E80F-50E5-3F09-A1CA76273832}" v="15" dt="2022-09-29T17:43:29.907"/>
    <p1510:client id="{66F1C748-66DA-8C82-FE35-738CA353C324}" v="12" dt="2022-09-29T17:57:16.601"/>
    <p1510:client id="{6BAF2F0B-DABD-18F6-66DA-2A957DC77E5C}" v="48" dt="2022-09-29T17:00:58.358"/>
    <p1510:client id="{70EC3EB0-E858-039E-546F-9696649DF7EB}" v="18" dt="2022-09-01T20:17:44.837"/>
    <p1510:client id="{72EFB748-3130-430D-7223-19480D2A3C5F}" v="48" dt="2022-09-29T17:11:24.823"/>
    <p1510:client id="{76C992AF-AE9D-72B3-02B3-389100A22E4C}" v="2" dt="2022-09-20T20:17:44.340"/>
    <p1510:client id="{813A7295-CF95-E32E-894A-25A669CDD67C}" v="429" dt="2022-09-28T21:21:18.527"/>
    <p1510:client id="{8C709540-502C-DF7A-E678-4386777D90FB}" v="16" dt="2022-09-29T17:05:55.140"/>
    <p1510:client id="{9514885C-7723-83D1-0AEE-3D097DF21412}" v="170" dt="2022-09-29T16:01:35.773"/>
    <p1510:client id="{9542A679-B4F8-6203-9AE0-E41E3E47CACA}" v="1" dt="2022-09-27T14:54:16.807"/>
    <p1510:client id="{A698491D-0151-6F02-F39A-9AE6F3A42B96}" v="1" dt="2022-09-13T02:17:29.216"/>
    <p1510:client id="{ABAF017B-FC40-6A68-7B34-0BF4D62FA228}" v="2" dt="2022-09-29T04:17:04.332"/>
    <p1510:client id="{B1804114-CA0D-A78B-DC52-2018A8DBCBBF}" v="237" dt="2022-09-28T21:22:10.371"/>
    <p1510:client id="{B8EBD373-F095-AE58-D3C7-2C3701EB5CAE}" v="1" dt="2022-08-23T18:21:43.543"/>
    <p1510:client id="{BB31EDBB-F997-D5F6-85D2-C970A94FEB4D}" v="3" dt="2022-09-29T16:24:27.902"/>
    <p1510:client id="{E7DAF715-D7EB-B544-B6C4-FDE745AE9862}" v="2" dt="2022-08-24T00:10:06.655"/>
    <p1510:client id="{F197214C-12C3-DE87-67A3-B11C52E29453}" v="33" dt="2022-09-29T16:23:02.696"/>
    <p1510:client id="{F2A8F65F-B937-F90B-BF18-52693BEC4CA7}" v="1119" dt="2022-09-29T16:47:16.251"/>
    <p1510:client id="{FEEC8B6C-0B88-4AE6-7F01-46D1B70EFB59}" v="9" dt="2022-09-06T22:37:50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51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647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740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8210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1653dde9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1653dde9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bf7aca97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bf7aca97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993-25E2-634E-BAAE-979470ED3484}" type="datetimeFigureOut">
              <a:rPr lang="en-CN" smtClean="0"/>
              <a:t>09/29/2022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F8F-34DA-FD49-A130-D082037323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60516-4FE1-3AC2-C26B-5E76AACA1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0074E-84B4-A4A5-35ED-0A30CC489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0E79A-5F7D-F63B-F881-AACD67F34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8005D-0CBA-9A42-A76D-FAFF11C82CD6}" type="datetimeFigureOut">
              <a:rPr lang="en-CN" smtClean="0"/>
              <a:t>09/29/2022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0A348-7254-4772-B370-79AA4CF70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A6057-7DA6-8CC9-401F-EF9CF97A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20FD-5C35-9645-ACC2-C9E5BA8318C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36646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D1A2B-C08F-191D-7FFF-63060972A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F3780-8AED-19A3-401C-CCBA44E8C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5C67F-3160-B93B-46F0-1CD7D084B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8005D-0CBA-9A42-A76D-FAFF11C82CD6}" type="datetimeFigureOut">
              <a:rPr lang="en-CN" smtClean="0"/>
              <a:t>09/29/2022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AB513-682A-000D-8BB4-0B84D1603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CF38C-CB95-E902-B487-CD5973D2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20FD-5C35-9645-ACC2-C9E5BA8318C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54725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2854C-0F97-FB25-6E78-77F5FE03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AA5A8-A016-90AF-1A95-B4F90F83F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4B4AF-116B-E726-A8ED-73CE20498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8005D-0CBA-9A42-A76D-FAFF11C82CD6}" type="datetimeFigureOut">
              <a:rPr lang="en-CN" smtClean="0"/>
              <a:t>09/29/2022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29B93-8F6C-BF78-992A-F07AFEB3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DEB36-75CF-1AA0-FBEF-4BD296D82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20FD-5C35-9645-ACC2-C9E5BA8318C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45909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A3A6-DCE6-532E-D31A-ED6042A8F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3625-CD88-28F2-9991-195B73E2E4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40267-9365-6087-397F-990EBA350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71EAE-ABF9-0BA2-4C51-3C912C800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8005D-0CBA-9A42-A76D-FAFF11C82CD6}" type="datetimeFigureOut">
              <a:rPr lang="en-CN" smtClean="0"/>
              <a:t>09/29/2022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93D99-5730-A829-C128-1924248F6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51332-21C6-3D1A-C17D-D839113EF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20FD-5C35-9645-ACC2-C9E5BA8318C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93972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35D98-4310-27FD-E1B7-17946E9B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30399-0F2C-0027-970A-0A1B31C82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3D2B8-3F60-ABFE-AB5D-BEAC37F52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0BBE0B-BA4C-40CC-9381-ACC7BD436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91857D-34E8-1CB2-3973-D7981E056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A78779-A229-2E43-A2AE-3991583D2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8005D-0CBA-9A42-A76D-FAFF11C82CD6}" type="datetimeFigureOut">
              <a:rPr lang="en-CN" smtClean="0"/>
              <a:t>09/29/2022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7C39BF-61B5-E46D-B7EE-CBE6792CB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EB11B3-B8A3-FB36-CF7B-7E6003727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20FD-5C35-9645-ACC2-C9E5BA8318C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500943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001E-1459-06C2-EA04-ADBC1BD60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0158D-E4A8-7F6E-4715-EEDE20E62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8005D-0CBA-9A42-A76D-FAFF11C82CD6}" type="datetimeFigureOut">
              <a:rPr lang="en-CN" smtClean="0"/>
              <a:t>09/29/2022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43E30-DDA3-2DD6-F361-FED048698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2B7DC-BECB-9166-2DB8-35F861A5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20FD-5C35-9645-ACC2-C9E5BA8318C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840986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2FF151-F6D9-C2B6-BD00-B4ED55A62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8005D-0CBA-9A42-A76D-FAFF11C82CD6}" type="datetimeFigureOut">
              <a:rPr lang="en-CN" smtClean="0"/>
              <a:t>09/29/2022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7FD269-A43A-BA6C-6A0E-8B09B721B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E0253-E0F2-C6EB-7F5A-7564283DB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20FD-5C35-9645-ACC2-C9E5BA8318C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3048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63307-1341-4C80-2CD3-808983A6F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91468-02DE-D934-C08D-56FE2B074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4F85A-BE65-54B3-A672-4700A3E25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0F403-20FF-1F1B-C2E1-67C31C562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8005D-0CBA-9A42-A76D-FAFF11C82CD6}" type="datetimeFigureOut">
              <a:rPr lang="en-CN" smtClean="0"/>
              <a:t>09/29/2022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99031-2EEF-6A63-E46A-D350D378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B1B5D-0A33-89D8-3CD8-E56BCA4B9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20FD-5C35-9645-ACC2-C9E5BA8318C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465920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62FB4-BEE7-C5FC-4505-64FFE324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E76B2F-0C9C-DA16-DEA3-C0AD4978CC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8EA55-810C-D24D-63E9-CC7A9C6C1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36122-55B7-B35A-B673-42DA5A13D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8005D-0CBA-9A42-A76D-FAFF11C82CD6}" type="datetimeFigureOut">
              <a:rPr lang="en-CN" smtClean="0"/>
              <a:t>09/29/2022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EADE3-8926-DF9B-5309-649605422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89969-99F1-5A77-344B-31CF251B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20FD-5C35-9645-ACC2-C9E5BA8318C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024284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E4265-2334-49AE-2537-2076EB1E3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6D179F-55B9-BA0B-F7A2-93C2AE56D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25743-895C-6E1F-1804-BF6247415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8005D-0CBA-9A42-A76D-FAFF11C82CD6}" type="datetimeFigureOut">
              <a:rPr lang="en-CN" smtClean="0"/>
              <a:t>09/29/2022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03E62-83E9-646B-EE88-9F067F696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4B1F8-83CB-B383-DA9E-A1BC8D461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20FD-5C35-9645-ACC2-C9E5BA8318C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979734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F49359-1F03-A868-6DEE-FD0F0F082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885C5-3210-C91B-31A7-B67B3764B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C2091-D030-4681-D7D6-A3D5E475B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8005D-0CBA-9A42-A76D-FAFF11C82CD6}" type="datetimeFigureOut">
              <a:rPr lang="en-CN" smtClean="0"/>
              <a:t>09/29/2022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E4899-55B8-891C-6F6F-361889FB8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C5EF6-E858-EF64-5E6D-3E45D00B5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20FD-5C35-9645-ACC2-C9E5BA8318C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8009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45351F-265E-4BF4-42F0-29A30E686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52EB6-3463-56DD-D144-CF4CEBB19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69C78-3450-AA81-7590-A9FA73AB7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8005D-0CBA-9A42-A76D-FAFF11C82CD6}" type="datetimeFigureOut">
              <a:rPr lang="en-CN" smtClean="0"/>
              <a:t>09/29/2022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70833-444F-66AF-18D7-C7BD4C64B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4463B-EB16-931E-6CDE-B0434B8022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A20FD-5C35-9645-ACC2-C9E5BA8318C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3472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r>
              <a:rPr lang="en"/>
              <a:t>Session #10: </a:t>
            </a:r>
            <a:br>
              <a:rPr lang="en"/>
            </a:br>
            <a:r>
              <a:rPr lang="en" sz="4800"/>
              <a:t>"Toxicity" in Self-Supervised Models</a:t>
            </a:r>
            <a:endParaRPr lang="en-US" sz="480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indent="0"/>
            <a:r>
              <a:rPr lang="en" sz="2200"/>
              <a:t>Thursday, Sept 29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CSCI 601.771: Self-supervised Statistical Models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401C-CE48-DD30-57D8-FA284BC0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Unprompted Generation Example</a:t>
            </a:r>
          </a:p>
          <a:p>
            <a:br>
              <a:rPr lang="en-US"/>
            </a:br>
            <a:endParaRPr lang="en-US"/>
          </a:p>
        </p:txBody>
      </p:sp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6022FC65-9FD1-2470-CB54-4F93141EA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974286"/>
            <a:ext cx="7002780" cy="394442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E56D1B-9A17-CBAF-9B72-72FD638C978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151150" y="4844295"/>
            <a:ext cx="3155100" cy="4539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4999"/>
              </a:lnSpc>
              <a:buNone/>
            </a:pPr>
            <a:r>
              <a:rPr lang="en"/>
              <a:t>✍️: Steven Tan, Vicky Zeng, Boyuan Zheng</a:t>
            </a:r>
            <a:endParaRPr lang="en-US"/>
          </a:p>
          <a:p>
            <a:pPr marL="139700" indent="0">
              <a:lnSpc>
                <a:spcPct val="114999"/>
              </a:lnSpc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19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401C-CE48-DD30-57D8-FA284BC0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Measure Toxicity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7AA0B-2104-1E20-BB29-9878F8536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062900" cy="3416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/>
              <a:t>Prompt Creation:</a:t>
            </a:r>
          </a:p>
          <a:p>
            <a:pPr lvl="1">
              <a:lnSpc>
                <a:spcPct val="114999"/>
              </a:lnSpc>
            </a:pPr>
            <a:r>
              <a:rPr lang="en-US"/>
              <a:t>Open </a:t>
            </a:r>
            <a:r>
              <a:rPr lang="en-US" err="1"/>
              <a:t>WebText</a:t>
            </a:r>
            <a:r>
              <a:rPr lang="en-US"/>
              <a:t> Corpus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en-US" sz="1800"/>
              <a:t>Create stratified range of prompt toxicity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en-US" sz="1800"/>
              <a:t>Split sentence into half: prompt and continuation</a:t>
            </a: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19439FC2-F031-5311-82AE-43B1C4C3E05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1255" y="474168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Steven Tan, Vicky Zeng, Boyuan Zheng</a:t>
            </a:r>
            <a:endParaRPr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D9B1CC5F-0B83-1E56-C683-C2B6E01B3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580" y="1149667"/>
            <a:ext cx="4495800" cy="2600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CDE6BB-6949-3608-0D38-B199BF2B8912}"/>
              </a:ext>
            </a:extLst>
          </p:cNvPr>
          <p:cNvSpPr/>
          <p:nvPr/>
        </p:nvSpPr>
        <p:spPr>
          <a:xfrm>
            <a:off x="4373880" y="1680210"/>
            <a:ext cx="4274820" cy="55626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54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401C-CE48-DD30-57D8-FA284BC0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Prompted Toxicity Measurement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19439FC2-F031-5311-82AE-43B1C4C3E05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1255" y="474168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Steven Tan, Vicky Zeng, Boyuan Zheng</a:t>
            </a:r>
            <a:endParaRPr/>
          </a:p>
        </p:txBody>
      </p:sp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AA94CA13-66CD-4757-7222-67A856346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1285875"/>
            <a:ext cx="8374380" cy="31889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870A8D-23BC-B217-6BE7-C42BC5D36E43}"/>
              </a:ext>
            </a:extLst>
          </p:cNvPr>
          <p:cNvSpPr/>
          <p:nvPr/>
        </p:nvSpPr>
        <p:spPr>
          <a:xfrm>
            <a:off x="2080260" y="1497330"/>
            <a:ext cx="3352800" cy="28117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89ADC8-F7F0-01C4-CFCA-ED6781664655}"/>
              </a:ext>
            </a:extLst>
          </p:cNvPr>
          <p:cNvSpPr/>
          <p:nvPr/>
        </p:nvSpPr>
        <p:spPr>
          <a:xfrm>
            <a:off x="5547360" y="1507142"/>
            <a:ext cx="3139440" cy="28117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7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401C-CE48-DD30-57D8-FA284BC0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Detoxifying Generations</a:t>
            </a:r>
          </a:p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7AA0B-2104-1E20-BB29-9878F853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Data-Based Detoxification: Continue Pretraining</a:t>
            </a:r>
          </a:p>
          <a:p>
            <a:pPr>
              <a:lnSpc>
                <a:spcPct val="114999"/>
              </a:lnSpc>
            </a:pPr>
            <a:r>
              <a:rPr lang="en-US"/>
              <a:t>Data: OWTC (150K documents {Toxic, Non-Toxic})</a:t>
            </a:r>
          </a:p>
          <a:p>
            <a:pPr>
              <a:lnSpc>
                <a:spcPct val="114999"/>
              </a:lnSpc>
            </a:pPr>
            <a:r>
              <a:rPr lang="en-US"/>
              <a:t>Method:</a:t>
            </a:r>
          </a:p>
          <a:p>
            <a:pPr lvl="1">
              <a:lnSpc>
                <a:spcPct val="114999"/>
              </a:lnSpc>
            </a:pPr>
            <a:r>
              <a:rPr lang="en-US"/>
              <a:t>Domain-Adaptive Pretraining (DAPT)</a:t>
            </a:r>
          </a:p>
          <a:p>
            <a:pPr lvl="2">
              <a:lnSpc>
                <a:spcPct val="114999"/>
              </a:lnSpc>
            </a:pPr>
            <a:r>
              <a:rPr lang="en-US"/>
              <a:t>Continue pretraining on non-toxic Corpus subset </a:t>
            </a:r>
          </a:p>
          <a:p>
            <a:pPr lvl="1">
              <a:lnSpc>
                <a:spcPct val="114999"/>
              </a:lnSpc>
            </a:pPr>
            <a:r>
              <a:rPr lang="en-US"/>
              <a:t>Attribute Conditioning (ATCON)</a:t>
            </a:r>
          </a:p>
          <a:p>
            <a:pPr lvl="2">
              <a:lnSpc>
                <a:spcPct val="114999"/>
              </a:lnSpc>
            </a:pPr>
            <a:r>
              <a:rPr lang="en-US"/>
              <a:t>Prepend Toxicity Symbol: {&lt;|toxic|&gt;, &lt;|nontoxic|&gt;}</a:t>
            </a:r>
          </a:p>
          <a:p>
            <a:pPr lvl="2">
              <a:lnSpc>
                <a:spcPct val="114999"/>
              </a:lnSpc>
            </a:pPr>
            <a:r>
              <a:rPr lang="en-US"/>
              <a:t>Continual Pretraining</a:t>
            </a:r>
          </a:p>
          <a:p>
            <a:pPr lvl="2">
              <a:lnSpc>
                <a:spcPct val="114999"/>
              </a:lnSpc>
            </a:pPr>
            <a:r>
              <a:rPr lang="en-US"/>
              <a:t>Generation: Prepend &lt;|nontoxic|&gt;</a:t>
            </a:r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19439FC2-F031-5311-82AE-43B1C4C3E05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1255" y="474168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Steven Tan, Vicky Zeng, Boyuan Zheng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1540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401C-CE48-DD30-57D8-FA284BC0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Detoxifying Generations</a:t>
            </a:r>
          </a:p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7AA0B-2104-1E20-BB29-9878F853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Decoding-Based Detoxification: Change Generation Strategy</a:t>
            </a:r>
          </a:p>
          <a:p>
            <a:pPr>
              <a:lnSpc>
                <a:spcPct val="114999"/>
              </a:lnSpc>
            </a:pPr>
            <a:r>
              <a:rPr lang="en-US"/>
              <a:t>Method:</a:t>
            </a:r>
          </a:p>
          <a:p>
            <a:pPr lvl="1">
              <a:lnSpc>
                <a:spcPct val="114999"/>
              </a:lnSpc>
            </a:pPr>
            <a:r>
              <a:rPr lang="en-US" b="1"/>
              <a:t>Vocabulary Shifting (VOCAB-SHIFT):</a:t>
            </a:r>
          </a:p>
          <a:p>
            <a:pPr lvl="2">
              <a:lnSpc>
                <a:spcPct val="114999"/>
              </a:lnSpc>
            </a:pPr>
            <a:r>
              <a:rPr lang="en-US"/>
              <a:t>Re-Weight vocabulary logits before sampling</a:t>
            </a:r>
          </a:p>
          <a:p>
            <a:pPr lvl="2">
              <a:lnSpc>
                <a:spcPct val="114999"/>
              </a:lnSpc>
            </a:pPr>
            <a:r>
              <a:rPr lang="en-US"/>
              <a:t>Learn a 2-D toxicity representation</a:t>
            </a:r>
          </a:p>
          <a:p>
            <a:pPr lvl="2">
              <a:lnSpc>
                <a:spcPct val="114999"/>
              </a:lnSpc>
            </a:pPr>
            <a:r>
              <a:rPr lang="en-US"/>
              <a:t>Reduce toxicity probability in logit</a:t>
            </a:r>
          </a:p>
          <a:p>
            <a:pPr lvl="1">
              <a:lnSpc>
                <a:spcPct val="114999"/>
              </a:lnSpc>
            </a:pPr>
            <a:r>
              <a:rPr lang="en-US" b="1"/>
              <a:t>Word Filtering: </a:t>
            </a:r>
          </a:p>
          <a:p>
            <a:pPr lvl="2">
              <a:lnSpc>
                <a:spcPct val="114999"/>
              </a:lnSpc>
            </a:pPr>
            <a:r>
              <a:rPr lang="en-US"/>
              <a:t>Blocklist of words</a:t>
            </a:r>
          </a:p>
          <a:p>
            <a:pPr lvl="2">
              <a:lnSpc>
                <a:spcPct val="114999"/>
              </a:lnSpc>
            </a:pPr>
            <a:r>
              <a:rPr lang="en-US"/>
              <a:t>Reduce Banned word logit to -∞</a:t>
            </a:r>
          </a:p>
          <a:p>
            <a:pPr lvl="1">
              <a:lnSpc>
                <a:spcPct val="114999"/>
              </a:lnSpc>
            </a:pPr>
            <a:r>
              <a:rPr lang="en-US" b="1"/>
              <a:t>Plug and Play Language Model (PPLM): </a:t>
            </a:r>
          </a:p>
          <a:p>
            <a:pPr lvl="2">
              <a:lnSpc>
                <a:spcPct val="114999"/>
              </a:lnSpc>
            </a:pPr>
            <a:r>
              <a:rPr lang="en-US"/>
              <a:t>Condition Generation on Attributes</a:t>
            </a:r>
          </a:p>
          <a:p>
            <a:pPr lvl="2">
              <a:lnSpc>
                <a:spcPct val="114999"/>
              </a:lnSpc>
            </a:pPr>
            <a:r>
              <a:rPr lang="en-US"/>
              <a:t>x: Generated text, a: Attributes</a:t>
            </a:r>
          </a:p>
          <a:p>
            <a:pPr lvl="2">
              <a:lnSpc>
                <a:spcPct val="114999"/>
              </a:lnSpc>
            </a:pPr>
            <a:r>
              <a:rPr lang="en-US"/>
              <a:t>Change P(x) to P(</a:t>
            </a:r>
            <a:r>
              <a:rPr lang="en-US" err="1"/>
              <a:t>x|a</a:t>
            </a:r>
            <a:r>
              <a:rPr lang="en-US"/>
              <a:t>)</a:t>
            </a:r>
          </a:p>
          <a:p>
            <a:pPr lvl="2">
              <a:lnSpc>
                <a:spcPct val="114999"/>
              </a:lnSpc>
            </a:pPr>
            <a:r>
              <a:rPr lang="en-US"/>
              <a:t>Train a discriminator to score a</a:t>
            </a:r>
          </a:p>
          <a:p>
            <a:pPr lvl="2">
              <a:lnSpc>
                <a:spcPct val="114999"/>
              </a:lnSpc>
            </a:pPr>
            <a:endParaRPr lang="en-US"/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19439FC2-F031-5311-82AE-43B1C4C3E05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1255" y="474168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Steven Tan, Vicky Zeng, Boyuan Zheng</a:t>
            </a:r>
            <a:endParaRPr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5A849989-6356-3303-6E56-ED6C69934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185" y="2123777"/>
            <a:ext cx="2743200" cy="297232"/>
          </a:xfrm>
          <a:prstGeom prst="rect">
            <a:avLst/>
          </a:prstGeom>
        </p:spPr>
      </p:pic>
      <p:pic>
        <p:nvPicPr>
          <p:cNvPr id="5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BBFFA83D-FC35-5FDC-CD2A-601765AEC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75" y="2498280"/>
            <a:ext cx="4485175" cy="247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27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401C-CE48-DD30-57D8-FA284BC0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Results</a:t>
            </a:r>
          </a:p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7AA0B-2104-1E20-BB29-9878F8536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9129" y="3220761"/>
            <a:ext cx="8520600" cy="3416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/>
              <a:t>In General: Not Good Enough</a:t>
            </a:r>
          </a:p>
          <a:p>
            <a:pPr>
              <a:lnSpc>
                <a:spcPct val="114999"/>
              </a:lnSpc>
            </a:pPr>
            <a:r>
              <a:rPr lang="en-US"/>
              <a:t>DAPT: Simple yet Effective</a:t>
            </a:r>
          </a:p>
          <a:p>
            <a:pPr>
              <a:lnSpc>
                <a:spcPct val="114999"/>
              </a:lnSpc>
            </a:pPr>
            <a:r>
              <a:rPr lang="en-US"/>
              <a:t>PPLM: Best in Decoding-based</a:t>
            </a:r>
          </a:p>
          <a:p>
            <a:pPr>
              <a:lnSpc>
                <a:spcPct val="114999"/>
              </a:lnSpc>
            </a:pPr>
            <a:r>
              <a:rPr lang="en-US"/>
              <a:t>Data-based &gt; Decoding-based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19439FC2-F031-5311-82AE-43B1C4C3E05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1255" y="474168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Steven Tan, Vicky Zeng, Boyuan Zheng</a:t>
            </a:r>
            <a:endParaRPr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505C6A80-649D-B5B4-2DE6-B4206DCA9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36" y="873125"/>
            <a:ext cx="91440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21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401C-CE48-DD30-57D8-FA284BC0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Prompts That Challenges All Models</a:t>
            </a:r>
          </a:p>
          <a:p>
            <a:endParaRPr lang="en-US"/>
          </a:p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7AA0B-2104-1E20-BB29-9878F853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/>
              <a:t>327 Prompts: </a:t>
            </a:r>
          </a:p>
          <a:p>
            <a:pPr lvl="1">
              <a:lnSpc>
                <a:spcPct val="114999"/>
              </a:lnSpc>
            </a:pPr>
            <a:r>
              <a:rPr lang="en-US"/>
              <a:t>At least one generation &gt; 0.9 Toxicity</a:t>
            </a:r>
          </a:p>
          <a:p>
            <a:pPr>
              <a:lnSpc>
                <a:spcPct val="114999"/>
              </a:lnSpc>
            </a:pPr>
            <a:r>
              <a:rPr lang="en-US"/>
              <a:t>1225 Prompts: </a:t>
            </a:r>
          </a:p>
          <a:p>
            <a:pPr lvl="1">
              <a:lnSpc>
                <a:spcPct val="114999"/>
              </a:lnSpc>
            </a:pPr>
            <a:r>
              <a:rPr lang="en-US"/>
              <a:t>Out-of-the-box model</a:t>
            </a:r>
          </a:p>
          <a:p>
            <a:pPr>
              <a:lnSpc>
                <a:spcPct val="114999"/>
              </a:lnSpc>
            </a:pPr>
            <a:r>
              <a:rPr lang="en-US"/>
              <a:t>What kind of prompt? </a:t>
            </a:r>
          </a:p>
          <a:p>
            <a:pPr lvl="1">
              <a:lnSpc>
                <a:spcPct val="114999"/>
              </a:lnSpc>
            </a:pPr>
            <a:r>
              <a:rPr lang="en-US"/>
              <a:t>Toxic themselves</a:t>
            </a:r>
          </a:p>
          <a:p>
            <a:pPr lvl="1">
              <a:lnSpc>
                <a:spcPct val="114999"/>
              </a:lnSpc>
            </a:pPr>
            <a:r>
              <a:rPr lang="en-US"/>
              <a:t>Quote or prefix of  "full of"</a:t>
            </a:r>
          </a:p>
          <a:p>
            <a:pPr lvl="1">
              <a:lnSpc>
                <a:spcPct val="114999"/>
              </a:lnSpc>
            </a:pPr>
            <a:r>
              <a:rPr lang="en-US"/>
              <a:t>Source</a:t>
            </a:r>
          </a:p>
          <a:p>
            <a:pPr lvl="2">
              <a:lnSpc>
                <a:spcPct val="114999"/>
              </a:lnSpc>
            </a:pPr>
            <a:r>
              <a:rPr lang="en-US"/>
              <a:t>Unreliable news</a:t>
            </a:r>
          </a:p>
          <a:p>
            <a:pPr lvl="2">
              <a:lnSpc>
                <a:spcPct val="114999"/>
              </a:lnSpc>
            </a:pPr>
            <a:r>
              <a:rPr lang="en-US"/>
              <a:t>Banned subreddits</a:t>
            </a:r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19439FC2-F031-5311-82AE-43B1C4C3E05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1255" y="474168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Steven Tan, Vicky Zeng, Boyuan Zheng</a:t>
            </a:r>
            <a:endParaRPr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A538E40B-D431-8CE8-7189-AEB7C2C8D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112" y="943656"/>
            <a:ext cx="4986563" cy="379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10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401C-CE48-DD30-57D8-FA284BC0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Quantifying Toxicity in Datasets - OPENAI-WT, OWTC</a:t>
            </a:r>
          </a:p>
          <a:p>
            <a:br>
              <a:rPr lang="en-US"/>
            </a:br>
            <a:endParaRPr lang="en-US"/>
          </a:p>
          <a:p>
            <a:endParaRPr lang="en-US"/>
          </a:p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7AA0B-2104-1E20-BB29-9878F8536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785315" cy="1546037"/>
          </a:xfrm>
        </p:spPr>
        <p:txBody>
          <a:bodyPr>
            <a:normAutofit/>
          </a:bodyPr>
          <a:lstStyle/>
          <a:p>
            <a:pPr>
              <a:lnSpc>
                <a:spcPct val="114999"/>
              </a:lnSpc>
            </a:pPr>
            <a:r>
              <a:rPr lang="en-US"/>
              <a:t>OPENAI-WT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en-US"/>
              <a:t>Pretraining corpus for GPT-2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en-US"/>
              <a:t>40GB web text; 8M documents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en-US"/>
              <a:t>Extended version part of pretraining corpus for GPT-3</a:t>
            </a:r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19439FC2-F031-5311-82AE-43B1C4C3E05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1255" y="474168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Steven Tan, Vicky Zeng, Boyuan Zheng</a:t>
            </a: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9AC4955-D65F-3E49-2965-0C483CC6B19E}"/>
              </a:ext>
            </a:extLst>
          </p:cNvPr>
          <p:cNvSpPr txBox="1">
            <a:spLocks/>
          </p:cNvSpPr>
          <p:nvPr/>
        </p:nvSpPr>
        <p:spPr>
          <a:xfrm>
            <a:off x="4679840" y="1156433"/>
            <a:ext cx="3785315" cy="154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>
              <a:lnSpc>
                <a:spcPct val="114999"/>
              </a:lnSpc>
            </a:pPr>
            <a:r>
              <a:rPr lang="en-US"/>
              <a:t>OWTC (</a:t>
            </a:r>
            <a:r>
              <a:rPr lang="en-US" err="1"/>
              <a:t>OpenWebText</a:t>
            </a:r>
            <a:r>
              <a:rPr lang="en-US"/>
              <a:t> Corpus)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en-US"/>
              <a:t>Open-source replica for OPENAI-WT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en-US"/>
              <a:t>38GB web text; 8M documents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F0AC00-87AF-C47F-AA0A-82DD29D3D6DA}"/>
              </a:ext>
            </a:extLst>
          </p:cNvPr>
          <p:cNvSpPr txBox="1"/>
          <p:nvPr/>
        </p:nvSpPr>
        <p:spPr>
          <a:xfrm>
            <a:off x="623454" y="3072740"/>
            <a:ext cx="39369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Training data used in other language </a:t>
            </a:r>
            <a:br>
              <a:rPr lang="en-US" sz="1600"/>
            </a:br>
            <a:r>
              <a:rPr lang="en-US" sz="1600"/>
              <a:t>models: </a:t>
            </a:r>
            <a:r>
              <a:rPr lang="en-US" sz="1600" err="1"/>
              <a:t>RoBERTa</a:t>
            </a:r>
            <a:r>
              <a:rPr lang="en-US" sz="1600"/>
              <a:t>, CTRL </a:t>
            </a:r>
            <a:r>
              <a:rPr lang="en-US" sz="1600" err="1"/>
              <a:t>etc</a:t>
            </a:r>
            <a:endParaRPr lang="en-US" sz="1600"/>
          </a:p>
          <a:p>
            <a:br>
              <a:rPr lang="en-US"/>
            </a:br>
            <a:endParaRPr lang="en-US"/>
          </a:p>
        </p:txBody>
      </p:sp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1AAEA4C0-C5DF-7D57-97A0-C497DF6B4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632" y="2426637"/>
            <a:ext cx="3525323" cy="226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40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401C-CE48-DD30-57D8-FA284BC0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Quantifying Toxicity in Datasets - Source of Data</a:t>
            </a:r>
          </a:p>
          <a:p>
            <a:br>
              <a:rPr lang="en-US"/>
            </a:br>
            <a:endParaRPr lang="en-US"/>
          </a:p>
          <a:p>
            <a:endParaRPr lang="en-US"/>
          </a:p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7AA0B-2104-1E20-BB29-9878F8536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479" y="1063410"/>
            <a:ext cx="5433015" cy="341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Web text source: outbound URLs posted in Reddit </a:t>
            </a:r>
          </a:p>
          <a:p>
            <a:pPr lvl="1">
              <a:lnSpc>
                <a:spcPct val="150000"/>
              </a:lnSpc>
            </a:pPr>
            <a:r>
              <a:rPr lang="en-US"/>
              <a:t>Collection over a different timespan</a:t>
            </a:r>
          </a:p>
          <a:p>
            <a:pPr lvl="2">
              <a:lnSpc>
                <a:spcPct val="150000"/>
              </a:lnSpc>
            </a:pPr>
            <a:r>
              <a:rPr lang="en-US"/>
              <a:t>29% overlapping content</a:t>
            </a:r>
          </a:p>
          <a:p>
            <a:pPr lvl="1">
              <a:lnSpc>
                <a:spcPct val="150000"/>
              </a:lnSpc>
            </a:pPr>
            <a:r>
              <a:rPr lang="en-US"/>
              <a:t>OWTC: Filter for post karma ≥ 3 and URL document </a:t>
            </a:r>
            <a:br>
              <a:rPr lang="en-US"/>
            </a:br>
            <a:r>
              <a:rPr lang="en-US"/>
              <a:t>length ≥ 128 tokens</a:t>
            </a:r>
          </a:p>
          <a:p>
            <a:pPr lvl="1">
              <a:lnSpc>
                <a:spcPct val="150000"/>
              </a:lnSpc>
            </a:pPr>
            <a:r>
              <a:rPr lang="en-US"/>
              <a:t>OPENAI-WT: Filtered content with blocklist of sexually-explicit and offensive subreddits</a:t>
            </a:r>
          </a:p>
          <a:p>
            <a:pPr lvl="2">
              <a:lnSpc>
                <a:spcPct val="150000"/>
              </a:lnSpc>
            </a:pPr>
            <a:r>
              <a:rPr lang="en-US"/>
              <a:t>Not paired with URL metadata</a:t>
            </a:r>
          </a:p>
          <a:p>
            <a:pPr marL="114300" indent="0">
              <a:lnSpc>
                <a:spcPct val="150000"/>
              </a:lnSpc>
              <a:buNone/>
            </a:pPr>
            <a:endParaRPr lang="en-US"/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19439FC2-F031-5311-82AE-43B1C4C3E05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1255" y="474168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Steven Tan, Vicky Zeng, Boyuan Zheng</a:t>
            </a:r>
            <a:endParaRPr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7951D1E3-DE75-ED9A-EEFE-023DD0803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25" y="1060875"/>
            <a:ext cx="880325" cy="880325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6D9612CA-BF7C-C813-2A95-A2A05BA95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071" y="1960607"/>
            <a:ext cx="3619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8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401C-CE48-DD30-57D8-FA284BC0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Quantifying Toxicity in Datasets </a:t>
            </a:r>
          </a:p>
          <a:p>
            <a:r>
              <a:rPr lang="en-US"/>
              <a:t>- Level of Toxicity</a:t>
            </a:r>
          </a:p>
          <a:p>
            <a:br>
              <a:rPr lang="en-US"/>
            </a:br>
            <a:endParaRPr lang="en-US"/>
          </a:p>
          <a:p>
            <a:endParaRPr lang="en-US"/>
          </a:p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19439FC2-F031-5311-82AE-43B1C4C3E05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1255" y="474168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Steven Tan, Vicky Zeng, Boyuan Zheng</a:t>
            </a:r>
            <a:endParaRPr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E94E41D8-BB4A-F13C-9411-9FE3DB6D5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10" y="1855295"/>
            <a:ext cx="3686175" cy="2228850"/>
          </a:xfrm>
          <a:prstGeom prst="rect">
            <a:avLst/>
          </a:prstGeom>
        </p:spPr>
      </p:pic>
      <p:pic>
        <p:nvPicPr>
          <p:cNvPr id="5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46D289C4-8403-219B-70D2-0287E8755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394" y="201694"/>
            <a:ext cx="33909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18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318F-6E13-A764-8622-E69BF950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3ADEF-1609-8A2D-2081-6CF6FC31E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295475"/>
            <a:ext cx="8520600" cy="2273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/>
              <a:t>A bot that tweets. </a:t>
            </a:r>
          </a:p>
          <a:p>
            <a:pPr>
              <a:lnSpc>
                <a:spcPct val="114999"/>
              </a:lnSpc>
            </a:pPr>
            <a:r>
              <a:rPr lang="en-US"/>
              <a:t>" … was designed to mimic the language patterns of a 19-year-old American girl, and to learn from interacting with human users of Twitter"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E0E64A-C98B-F444-E90B-50E3DCAFE0B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DFE10B-9B06-8DF4-1BD7-782B3DE7F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356884"/>
            <a:ext cx="6813550" cy="1857981"/>
          </a:xfrm>
          <a:prstGeom prst="rect">
            <a:avLst/>
          </a:prstGeom>
        </p:spPr>
      </p:pic>
      <p:pic>
        <p:nvPicPr>
          <p:cNvPr id="6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54F825DE-E4E8-8394-8233-C02FF152B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165100"/>
            <a:ext cx="1905000" cy="1905000"/>
          </a:xfrm>
          <a:prstGeom prst="rect">
            <a:avLst/>
          </a:prstGeom>
        </p:spPr>
      </p:pic>
      <p:pic>
        <p:nvPicPr>
          <p:cNvPr id="9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18CF45E-8F59-16EE-44F7-5E75642BC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950" y="3300425"/>
            <a:ext cx="2743200" cy="15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67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401C-CE48-DD30-57D8-FA284BC0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Quantifying Toxicity in Datasets - Toxic source dumps</a:t>
            </a:r>
          </a:p>
          <a:p>
            <a:br>
              <a:rPr lang="en-US"/>
            </a:br>
            <a:endParaRPr lang="en-US"/>
          </a:p>
          <a:p>
            <a:endParaRPr lang="en-US"/>
          </a:p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7AA0B-2104-1E20-BB29-9878F8536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7317" y="1167319"/>
            <a:ext cx="4568270" cy="3416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/>
              <a:t>Negative correlation between (news) source reliability and document toxicity (Spearman </a:t>
            </a:r>
            <a:r>
              <a:rPr lang="en-US" i="1"/>
              <a:t>p</a:t>
            </a:r>
            <a:r>
              <a:rPr lang="en-US"/>
              <a:t>: -0.35)</a:t>
            </a:r>
          </a:p>
          <a:p>
            <a:pPr marL="914400" indent="-317500">
              <a:lnSpc>
                <a:spcPct val="114999"/>
              </a:lnSpc>
            </a:pPr>
            <a:r>
              <a:rPr lang="en-US" sz="1400"/>
              <a:t>12% of OPENAI-WT and OWTC comes from mixed to low reliability sources</a:t>
            </a:r>
          </a:p>
          <a:p>
            <a:pPr marL="596900" indent="0">
              <a:lnSpc>
                <a:spcPct val="114999"/>
              </a:lnSpc>
              <a:buNone/>
            </a:pPr>
            <a:endParaRPr lang="en-US" sz="1400"/>
          </a:p>
          <a:p>
            <a:pPr>
              <a:lnSpc>
                <a:spcPct val="114999"/>
              </a:lnSpc>
            </a:pPr>
            <a:r>
              <a:rPr lang="en-US"/>
              <a:t>10% of the 1.2k ‘toxic-inducing’ prompts come from unreliable sources / toxic subreddits</a:t>
            </a:r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19439FC2-F031-5311-82AE-43B1C4C3E05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1255" y="474168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Steven Tan, Vicky Zeng, Boyuan Zheng</a:t>
            </a:r>
            <a:endParaRPr/>
          </a:p>
        </p:txBody>
      </p:sp>
      <p:pic>
        <p:nvPicPr>
          <p:cNvPr id="4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1DE05859-15DF-4402-83B3-97BB88387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82" y="966424"/>
            <a:ext cx="2819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40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401C-CE48-DD30-57D8-FA284BC0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Quantifying Toxicity in Datasets - Toxic source dumps</a:t>
            </a:r>
          </a:p>
          <a:p>
            <a:br>
              <a:rPr lang="en-US"/>
            </a:br>
            <a:endParaRPr lang="en-US"/>
          </a:p>
          <a:p>
            <a:br>
              <a:rPr lang="en-US"/>
            </a:br>
            <a:endParaRPr lang="en-US"/>
          </a:p>
          <a:p>
            <a:endParaRPr lang="en-US"/>
          </a:p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7AA0B-2104-1E20-BB29-9878F8536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4237" y="3507266"/>
            <a:ext cx="8520600" cy="3416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/>
              <a:t>Non-trivial quarantined/banned subreddits </a:t>
            </a:r>
            <a:br>
              <a:rPr lang="en-US"/>
            </a:br>
            <a:r>
              <a:rPr lang="en-US"/>
              <a:t>contain substantially more toxic content</a:t>
            </a:r>
          </a:p>
          <a:p>
            <a:pPr marL="914400" indent="-317500">
              <a:lnSpc>
                <a:spcPct val="114999"/>
              </a:lnSpc>
            </a:pPr>
            <a:r>
              <a:rPr lang="en-US" sz="1400"/>
              <a:t>GPT-2 (OPENAI-WT) trained on at least 40K</a:t>
            </a:r>
            <a:br>
              <a:rPr lang="en-US" sz="1400"/>
            </a:br>
            <a:r>
              <a:rPr lang="en-US" sz="1400"/>
              <a:t>documents from quarantined </a:t>
            </a:r>
            <a:r>
              <a:rPr lang="en-US" sz="1400" i="1" err="1"/>
              <a:t>The_Donald</a:t>
            </a:r>
            <a:r>
              <a:rPr lang="en-US" sz="1400"/>
              <a:t> and</a:t>
            </a:r>
            <a:br>
              <a:rPr lang="en-US" sz="1400"/>
            </a:br>
            <a:r>
              <a:rPr lang="en-US" sz="1400"/>
              <a:t>at least 4K documents from banned </a:t>
            </a:r>
            <a:r>
              <a:rPr lang="en-US" sz="1400" i="1" err="1"/>
              <a:t>WhiteRights</a:t>
            </a:r>
          </a:p>
          <a:p>
            <a:pPr marL="114300" indent="0">
              <a:lnSpc>
                <a:spcPct val="114999"/>
              </a:lnSpc>
              <a:buNone/>
            </a:pPr>
            <a:endParaRPr lang="en-US"/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19439FC2-F031-5311-82AE-43B1C4C3E05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1255" y="474168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Steven Tan, Vicky Zeng, Boyuan Zheng</a:t>
            </a:r>
            <a:endParaRPr/>
          </a:p>
        </p:txBody>
      </p:sp>
      <p:pic>
        <p:nvPicPr>
          <p:cNvPr id="6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34876718-E901-3ED3-3AB5-189A59CE7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32" y="999342"/>
            <a:ext cx="3781425" cy="3695700"/>
          </a:xfrm>
          <a:prstGeom prst="rect">
            <a:avLst/>
          </a:prstGeom>
        </p:spPr>
      </p:pic>
      <p:pic>
        <p:nvPicPr>
          <p:cNvPr id="8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7E452F33-2F3F-C1C5-B94B-5DC720986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009" y="1013248"/>
            <a:ext cx="3571874" cy="238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83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401C-CE48-DD30-57D8-FA284BC0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Quantifying Toxicity in Datasets - Discussion</a:t>
            </a:r>
          </a:p>
          <a:p>
            <a:br>
              <a:rPr lang="en-US"/>
            </a:br>
            <a:endParaRPr lang="en-US"/>
          </a:p>
          <a:p>
            <a:br>
              <a:rPr lang="en-US"/>
            </a:br>
            <a:endParaRPr lang="en-US"/>
          </a:p>
          <a:p>
            <a:br>
              <a:rPr lang="en-US"/>
            </a:br>
            <a:endParaRPr lang="en-US"/>
          </a:p>
          <a:p>
            <a:endParaRPr lang="en-US"/>
          </a:p>
          <a:p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7AA0B-2104-1E20-BB29-9878F8536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479" y="1020278"/>
            <a:ext cx="8520600" cy="947089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sz="1400"/>
              <a:t>Analysis of pretraining data is </a:t>
            </a:r>
            <a:r>
              <a:rPr lang="en-US" sz="1400" u="sng"/>
              <a:t>crucial</a:t>
            </a:r>
            <a:r>
              <a:rPr lang="en-US" sz="1400"/>
              <a:t>: Call for transparency in data collection</a:t>
            </a:r>
          </a:p>
          <a:p>
            <a:pPr marL="914400" indent="-317500">
              <a:lnSpc>
                <a:spcPct val="170000"/>
              </a:lnSpc>
            </a:pPr>
            <a:r>
              <a:rPr lang="en-US" sz="1200"/>
              <a:t>E.g., original text, source URLs, timestamps, platform-specific metadata</a:t>
            </a:r>
          </a:p>
          <a:p>
            <a:pPr marL="914400" indent="-317500">
              <a:lnSpc>
                <a:spcPct val="170000"/>
              </a:lnSpc>
            </a:pPr>
            <a:endParaRPr lang="en-US" sz="1400"/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19439FC2-F031-5311-82AE-43B1C4C3E05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1255" y="474168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Steven Tan, Vicky Zeng, Boyuan Zheng</a:t>
            </a:r>
            <a:endParaRPr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2D0C4CC-EA3C-7141-4AFB-4E501D8F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854" y="1801259"/>
            <a:ext cx="3133725" cy="200025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A38CA0-77A9-8F72-DE92-D68B60925B38}"/>
              </a:ext>
            </a:extLst>
          </p:cNvPr>
          <p:cNvSpPr txBox="1">
            <a:spLocks/>
          </p:cNvSpPr>
          <p:nvPr/>
        </p:nvSpPr>
        <p:spPr>
          <a:xfrm>
            <a:off x="311512" y="1796878"/>
            <a:ext cx="8509817" cy="147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1400"/>
              <a:t>Using Reddit/Reddit popularity as curation heuristic </a:t>
            </a:r>
            <a:br>
              <a:rPr lang="en-US" sz="1400"/>
            </a:br>
            <a:r>
              <a:rPr lang="en-US" sz="1400"/>
              <a:t>-&gt; representational harm</a:t>
            </a:r>
          </a:p>
          <a:p>
            <a:pPr marL="914400" indent="-317500">
              <a:lnSpc>
                <a:spcPct val="170000"/>
              </a:lnSpc>
            </a:pPr>
            <a:r>
              <a:rPr lang="en-US" sz="1300"/>
              <a:t>Instead: human-centered design - value-sensitive/</a:t>
            </a:r>
            <a:br>
              <a:rPr lang="en-US" sz="1300"/>
            </a:br>
            <a:r>
              <a:rPr lang="en-US" sz="1300"/>
              <a:t>participatory design, archival data collection. </a:t>
            </a:r>
          </a:p>
          <a:p>
            <a:pPr marL="114300" indent="0">
              <a:lnSpc>
                <a:spcPct val="170000"/>
              </a:lnSpc>
              <a:buNone/>
            </a:pPr>
            <a:endParaRPr lang="en-US" sz="130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D2FFACB-1585-C533-E3D1-917DED351DF9}"/>
              </a:ext>
            </a:extLst>
          </p:cNvPr>
          <p:cNvSpPr txBox="1">
            <a:spLocks/>
          </p:cNvSpPr>
          <p:nvPr/>
        </p:nvSpPr>
        <p:spPr>
          <a:xfrm>
            <a:off x="128201" y="3187886"/>
            <a:ext cx="8520600" cy="186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1400"/>
              <a:t>Improve policies around public release of large language models </a:t>
            </a:r>
          </a:p>
          <a:p>
            <a:pPr>
              <a:lnSpc>
                <a:spcPct val="170000"/>
              </a:lnSpc>
            </a:pPr>
            <a:r>
              <a:rPr lang="en-US" sz="1400"/>
              <a:t>Mismatch between intent of curating pretraining data VS </a:t>
            </a:r>
            <a:r>
              <a:rPr lang="en-US" sz="1400" err="1"/>
              <a:t>operalization</a:t>
            </a:r>
            <a:endParaRPr lang="en-US" sz="1400"/>
          </a:p>
          <a:p>
            <a:pPr marL="914400" indent="-317500">
              <a:lnSpc>
                <a:spcPct val="170000"/>
              </a:lnSpc>
              <a:buSzPts val="1400"/>
            </a:pPr>
            <a:r>
              <a:rPr lang="en-US" sz="1200"/>
              <a:t>Why OPENAI-WT experiences greater toxicity despite pre-filtering? </a:t>
            </a:r>
          </a:p>
          <a:p>
            <a:pPr marL="2286000">
              <a:lnSpc>
                <a:spcPct val="170000"/>
              </a:lnSpc>
            </a:pPr>
            <a:r>
              <a:rPr lang="en-US" sz="1200"/>
              <a:t>Detection systems themselves might exhibit biases (</a:t>
            </a:r>
            <a:r>
              <a:rPr lang="en-US" sz="1200" err="1"/>
              <a:t>eg</a:t>
            </a:r>
            <a:r>
              <a:rPr lang="en-US" sz="1200"/>
              <a:t> racial) / use of such systems result in reduced representation in already underrepresented groups. </a:t>
            </a:r>
          </a:p>
          <a:p>
            <a:pPr marL="1371600" lvl="1">
              <a:lnSpc>
                <a:spcPct val="170000"/>
              </a:lnSpc>
            </a:pPr>
            <a:endParaRPr lang="en-US"/>
          </a:p>
          <a:p>
            <a:pPr marL="114300" indent="0">
              <a:lnSpc>
                <a:spcPct val="170000"/>
              </a:lnSpc>
              <a:buFont typeface="Corbel"/>
              <a:buNone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32236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/>
              <a:t>🟢 Thorough comparison of toxic generation across multiple models</a:t>
            </a:r>
          </a:p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-US"/>
              <a:t>🟢 Analysis of toxicity in pretraining data</a:t>
            </a:r>
          </a:p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-US"/>
              <a:t>🟢 Prompts are naturally occurring</a:t>
            </a:r>
          </a:p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-US"/>
              <a:t>🟢 Thorough discussion and recommendation section</a:t>
            </a:r>
          </a:p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-US"/>
              <a:t>🟢 Open-source code and dataset for reproducibility and further research</a:t>
            </a:r>
          </a:p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endParaRPr lang="en-US"/>
          </a:p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endParaRPr lang="en-US"/>
          </a:p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endParaRPr lang="en-US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🔎: Isabel, Iliana, Tianqi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4713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014379"/>
            <a:ext cx="4212370" cy="3683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-US"/>
              <a:t>🟡 Use of automatic toxicity detector is a major limitation, no human eval</a:t>
            </a:r>
          </a:p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-US"/>
              <a:t>🟡 Prompts collected from outbound links in Reddit -&gt; not clear if this is representative</a:t>
            </a:r>
          </a:p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-US"/>
              <a:t>🟡 No discussion on why the toxicity probabilities for non-toxic prompts are so high</a:t>
            </a:r>
          </a:p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endParaRPr lang="en-US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🔎: Isabel, Iliana, Tianqi</a:t>
            </a:r>
            <a:endParaRPr/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E1DFF773-65D9-DABD-7EF0-3B30804B3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252" y="1886162"/>
            <a:ext cx="3657600" cy="137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12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018042"/>
            <a:ext cx="8143264" cy="3679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-US"/>
              <a:t>🟡 Not convinced that the "non-toxic" prompts are actually non-toxic </a:t>
            </a:r>
          </a:p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-US"/>
              <a:t>🟡 Only consider language modelling, no task specific analysis (e.g. Summarization)</a:t>
            </a:r>
          </a:p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-US"/>
              <a:t>🟡 Does not position this work very well in the broader research areas of toxicity, misinformation, content moderation, etc. </a:t>
            </a:r>
          </a:p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endParaRPr lang="en-US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🔎: Isabel, Iliana, Tianqi</a:t>
            </a:r>
            <a:endParaRPr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3F1E17C-F77C-282F-44FF-7CAA4471C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998" y="2979202"/>
            <a:ext cx="2848992" cy="330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84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Implementation </a:t>
            </a:r>
            <a:endParaRPr lang="en-US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https://colab.research.google.com/drive/1sRw5hqla9pgCyiVFcD-b0OWiwm65bu1n?usp=sharing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"/>
              <a:t>👩🏽‍🔬: Neha, Lingfeng, </a:t>
            </a:r>
            <a:r>
              <a:rPr lang="en" err="1"/>
              <a:t>Aowei</a:t>
            </a:r>
            <a:endParaRPr err="1"/>
          </a:p>
        </p:txBody>
      </p:sp>
    </p:spTree>
    <p:extLst>
      <p:ext uri="{BB962C8B-B14F-4D97-AF65-F5344CB8AC3E}">
        <p14:creationId xmlns:p14="http://schemas.microsoft.com/office/powerpoint/2010/main" val="249192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Vision: Controllable Toxicity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/>
              <a:t>RQ: Are toxic generations localized in the model's understanding of language?</a:t>
            </a:r>
          </a:p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-US"/>
              <a:t>      If yes, it may be possible to actively trigger it on or off.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endParaRPr lang="en-US"/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/>
              <a:t>RQ: Is Attribute Conditioning possible without additional pretraining?</a:t>
            </a:r>
          </a:p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-US"/>
              <a:t>      Prompt Engineering for toxicity manipulation.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endParaRPr lang="en-US"/>
          </a:p>
          <a:p>
            <a:pPr marL="139700" indent="0">
              <a:lnSpc>
                <a:spcPct val="114999"/>
              </a:lnSpc>
              <a:spcAft>
                <a:spcPts val="1200"/>
              </a:spcAft>
              <a:buNone/>
            </a:pPr>
            <a:endParaRPr lang="en-US"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🔭: Aayush Mishra and </a:t>
            </a:r>
            <a:r>
              <a:rPr lang="en" err="1"/>
              <a:t>Zhiqing</a:t>
            </a:r>
            <a:r>
              <a:rPr lang="en"/>
              <a:t> Zhong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957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2B178-3820-0E5B-9B45-E4722727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2400">
                <a:latin typeface="NimbusRomNo9L"/>
              </a:rPr>
            </a:br>
            <a:r>
              <a:rPr lang="en-US" sz="2400">
                <a:latin typeface="NimbusRomNo9L"/>
              </a:rPr>
              <a:t>Related &amp; Further Work </a:t>
            </a:r>
            <a:br>
              <a:rPr lang="en-US" sz="1350">
                <a:latin typeface="NimbusRomNo9L"/>
              </a:rPr>
            </a:b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08866-7C32-FAA4-0624-C1C4FCA0F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350">
                <a:latin typeface="NimbusRomNo9L"/>
              </a:rPr>
              <a:t>Effectiveness of “Forgetting” Toxicity </a:t>
            </a:r>
            <a:endParaRPr lang="en-US" sz="900"/>
          </a:p>
          <a:p>
            <a:r>
              <a:rPr lang="en-US" sz="1350">
                <a:latin typeface="NimbusRomNo9L"/>
              </a:rPr>
              <a:t>Decoding with a Purpose </a:t>
            </a:r>
            <a:endParaRPr lang="en-US" sz="900"/>
          </a:p>
          <a:p>
            <a:r>
              <a:rPr lang="en-US" sz="1350">
                <a:latin typeface="NimbusRomNo9L"/>
              </a:rPr>
              <a:t>Choice of Pretraining Data </a:t>
            </a:r>
            <a:endParaRPr lang="en-US" sz="900"/>
          </a:p>
          <a:p>
            <a:r>
              <a:rPr lang="en-US" sz="1350">
                <a:latin typeface="NimbusRomNo9L"/>
              </a:rPr>
              <a:t>Improving Toxicity Detection </a:t>
            </a:r>
            <a:endParaRPr lang="en-US" sz="900"/>
          </a:p>
          <a:p>
            <a:endParaRPr lang="en-US" sz="1350">
              <a:latin typeface="NimbusRomNo9L"/>
            </a:endParaRPr>
          </a:p>
          <a:p>
            <a:r>
              <a:rPr lang="en-US" sz="1350">
                <a:latin typeface="NimbusRomNo9L"/>
              </a:rPr>
              <a:t>Topic : Gender Bias in BERT Do not have investigated toxicity in autoregressive language models</a:t>
            </a:r>
            <a:endParaRPr lang="en-US"/>
          </a:p>
          <a:p>
            <a:r>
              <a:rPr lang="en-US" sz="1350" i="1">
                <a:latin typeface="NimbusRomNo9L"/>
              </a:rPr>
              <a:t>Universal adversarial triggers</a:t>
            </a:r>
            <a:r>
              <a:rPr lang="en-US" sz="1350">
                <a:latin typeface="NimbusRomNo9L"/>
              </a:rPr>
              <a:t>, nonsensical prompts that trigger toxic generations in GPT-2. </a:t>
            </a:r>
          </a:p>
          <a:p>
            <a:endParaRPr lang="en-CN"/>
          </a:p>
        </p:txBody>
      </p:sp>
      <p:sp>
        <p:nvSpPr>
          <p:cNvPr id="5" name="Google Shape;88;p17">
            <a:extLst>
              <a:ext uri="{FF2B5EF4-FFF2-40B4-BE49-F238E27FC236}">
                <a16:creationId xmlns:a16="http://schemas.microsoft.com/office/drawing/2014/main" id="{A467B0E6-D16C-574A-299C-0458E3E6017E}"/>
              </a:ext>
            </a:extLst>
          </p:cNvPr>
          <p:cNvSpPr txBox="1">
            <a:spLocks/>
          </p:cNvSpPr>
          <p:nvPr/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"/>
              <a:t>🔭: </a:t>
            </a:r>
            <a:r>
              <a:rPr lang="en-US"/>
              <a:t>Aayush Mishra and </a:t>
            </a:r>
            <a:r>
              <a:rPr lang="en-US" err="1"/>
              <a:t>Zhiqing</a:t>
            </a:r>
            <a:r>
              <a:rPr lang="en-US"/>
              <a:t> Zhong</a:t>
            </a:r>
          </a:p>
        </p:txBody>
      </p:sp>
    </p:spTree>
    <p:extLst>
      <p:ext uri="{BB962C8B-B14F-4D97-AF65-F5344CB8AC3E}">
        <p14:creationId xmlns:p14="http://schemas.microsoft.com/office/powerpoint/2010/main" val="3488216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C93B-6950-DB32-B3F9-4711981B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Short come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F31B1-28EB-2D8C-375F-EEC380809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</a:t>
            </a:r>
            <a:r>
              <a:rPr lang="en-CN"/>
              <a:t>arge LM would cost a large environmental and financial cost</a:t>
            </a:r>
          </a:p>
          <a:p>
            <a:r>
              <a:rPr lang="en-US"/>
              <a:t>Unfathomable training data</a:t>
            </a:r>
          </a:p>
          <a:p>
            <a:r>
              <a:rPr lang="en-US"/>
              <a:t>Size != diversity</a:t>
            </a:r>
          </a:p>
          <a:p>
            <a:r>
              <a:rPr lang="en-US"/>
              <a:t>Etc.</a:t>
            </a:r>
          </a:p>
          <a:p>
            <a:endParaRPr lang="en-CN"/>
          </a:p>
        </p:txBody>
      </p:sp>
      <p:sp>
        <p:nvSpPr>
          <p:cNvPr id="5" name="Google Shape;88;p17">
            <a:extLst>
              <a:ext uri="{FF2B5EF4-FFF2-40B4-BE49-F238E27FC236}">
                <a16:creationId xmlns:a16="http://schemas.microsoft.com/office/drawing/2014/main" id="{A8D5143D-9432-04A1-AA3F-DF76717BD79D}"/>
              </a:ext>
            </a:extLst>
          </p:cNvPr>
          <p:cNvSpPr txBox="1">
            <a:spLocks/>
          </p:cNvSpPr>
          <p:nvPr/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"/>
              <a:t>🔭: </a:t>
            </a:r>
            <a:r>
              <a:rPr lang="en-US"/>
              <a:t>Aayush Mishra and </a:t>
            </a:r>
            <a:r>
              <a:rPr lang="en-US" err="1"/>
              <a:t>Zhiqing</a:t>
            </a:r>
            <a:r>
              <a:rPr lang="en-US"/>
              <a:t> Zhong</a:t>
            </a:r>
          </a:p>
        </p:txBody>
      </p:sp>
    </p:spTree>
    <p:extLst>
      <p:ext uri="{BB962C8B-B14F-4D97-AF65-F5344CB8AC3E}">
        <p14:creationId xmlns:p14="http://schemas.microsoft.com/office/powerpoint/2010/main" val="165639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318F-6E13-A764-8622-E69BF950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Less than 24 hours 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3ADEF-1609-8A2D-2081-6CF6FC31E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295475"/>
            <a:ext cx="8520600" cy="2273400"/>
          </a:xfrm>
        </p:spPr>
        <p:txBody>
          <a:bodyPr/>
          <a:lstStyle/>
          <a:p>
            <a:pPr>
              <a:lnSpc>
                <a:spcPct val="114999"/>
              </a:lnSpc>
            </a:pP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E0E64A-C98B-F444-E90B-50E3DCAFE0B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F61AD34-F384-B6BD-4E2D-1E03F27E9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3300425"/>
            <a:ext cx="2743200" cy="1539850"/>
          </a:xfrm>
          <a:prstGeom prst="rect">
            <a:avLst/>
          </a:prstGeom>
        </p:spPr>
      </p:pic>
      <p:pic>
        <p:nvPicPr>
          <p:cNvPr id="8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B485972-566B-2C96-D178-7E8F5503F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999084"/>
            <a:ext cx="2743200" cy="1291133"/>
          </a:xfrm>
          <a:prstGeom prst="rect">
            <a:avLst/>
          </a:prstGeom>
        </p:spPr>
      </p:pic>
      <p:pic>
        <p:nvPicPr>
          <p:cNvPr id="9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F3D869E-6C4A-C5ED-4267-40E1AC4DC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550" y="1036320"/>
            <a:ext cx="2743200" cy="1280160"/>
          </a:xfrm>
          <a:prstGeom prst="rect">
            <a:avLst/>
          </a:prstGeom>
        </p:spPr>
      </p:pic>
      <p:pic>
        <p:nvPicPr>
          <p:cNvPr id="10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DA4C753-B9D2-F3BC-A89A-554B2108A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081741"/>
            <a:ext cx="2743200" cy="129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91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CF87-7CF8-AEA4-7309-14F12C3A9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6A356-221A-96A3-AFE7-5D4132557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1A7320-B2E0-92D6-930D-8B190EB6CFC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BC949E2-3858-3158-0D7A-BEF8139D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065" y="480556"/>
            <a:ext cx="9032213" cy="38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90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0D7FD-FCD5-B626-3D60-2A1EA2D1A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765EB-B390-DBA5-7646-C021C21F4C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9357B-9B23-21F6-D908-21DA6B963E7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1A75AA9-1FEA-8CFF-79A3-1EE8DFA8C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90" y="117443"/>
            <a:ext cx="7533526" cy="198690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3136C27-EA7F-1B3A-36F1-2BEB1F101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92" y="2249624"/>
            <a:ext cx="7790379" cy="284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3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F3FD-AE39-AE58-DE6B-26293002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Week's prompt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457E5-D147-B2CA-C493-641C091B0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lnSpc>
                <a:spcPct val="114999"/>
              </a:lnSpc>
              <a:buNone/>
            </a:pPr>
            <a:endParaRPr lang="en-US" sz="2800"/>
          </a:p>
          <a:p>
            <a:pPr marL="114300" indent="0">
              <a:lnSpc>
                <a:spcPct val="114999"/>
              </a:lnSpc>
              <a:buNone/>
            </a:pPr>
            <a:endParaRPr lang="en-US" sz="2800"/>
          </a:p>
          <a:p>
            <a:pPr marL="114300" indent="0">
              <a:lnSpc>
                <a:spcPct val="114999"/>
              </a:lnSpc>
              <a:buNone/>
            </a:pPr>
            <a:r>
              <a:rPr lang="en-US" sz="2800"/>
              <a:t>What surprised me about this paper was ____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F927B0-2F24-A0E6-D56D-AFF0FF134BF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98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ctr"/>
            <a:r>
              <a:rPr lang="en"/>
              <a:t>REALTOXICITYPROMPTS: Evaluating Neural Toxic Degeneration in Language Models</a:t>
            </a:r>
            <a:endParaRPr lang="en-US"/>
          </a:p>
          <a:p>
            <a:br>
              <a:rPr lang="en-US"/>
            </a:br>
            <a:endParaRPr lang="en-US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41155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14999"/>
              </a:lnSpc>
            </a:pPr>
            <a:r>
              <a:rPr lang="en-US"/>
              <a:t>Introduction/Motivation</a:t>
            </a:r>
          </a:p>
          <a:p>
            <a:pPr marL="285750" indent="-285750">
              <a:lnSpc>
                <a:spcPct val="114999"/>
              </a:lnSpc>
            </a:pPr>
            <a:r>
              <a:rPr lang="en-US"/>
              <a:t>Toxicity for out-of-the-box generation</a:t>
            </a:r>
          </a:p>
          <a:p>
            <a:pPr marL="285750" indent="-285750">
              <a:lnSpc>
                <a:spcPct val="114999"/>
              </a:lnSpc>
            </a:pPr>
            <a:r>
              <a:rPr lang="en-US"/>
              <a:t>Detoxifying generations</a:t>
            </a:r>
          </a:p>
          <a:p>
            <a:pPr marL="285750" indent="-285750">
              <a:lnSpc>
                <a:spcPct val="114999"/>
              </a:lnSpc>
            </a:pPr>
            <a:r>
              <a:rPr lang="en-US"/>
              <a:t>Toxicity in web Text</a:t>
            </a:r>
          </a:p>
          <a:p>
            <a:pPr marL="285750" indent="-285750">
              <a:lnSpc>
                <a:spcPct val="114999"/>
              </a:lnSpc>
            </a:pPr>
            <a:r>
              <a:rPr lang="en-US"/>
              <a:t>Related work</a:t>
            </a:r>
          </a:p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endParaRPr lang="en-US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131255" y="474168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Steven Tan, Vicky Zeng, Boyuan Zheng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225804-E700-D930-40BE-96527A648233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52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401C-CE48-DD30-57D8-FA284BC0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Motivation: No generation for toxic text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7AA0B-2104-1E20-BB29-9878F853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toxicity?</a:t>
            </a:r>
          </a:p>
          <a:p>
            <a:pPr>
              <a:lnSpc>
                <a:spcPct val="114999"/>
              </a:lnSpc>
            </a:pPr>
            <a:r>
              <a:rPr lang="en-US"/>
              <a:t>Perspective API: “rude, disrespectful, or unreasonable comment that is likely to make someone leave a discussion"</a:t>
            </a:r>
          </a:p>
          <a:p>
            <a:pPr>
              <a:lnSpc>
                <a:spcPct val="114999"/>
              </a:lnSpc>
            </a:pPr>
            <a:r>
              <a:rPr lang="en-US"/>
              <a:t>Imperfect but automated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28A70BAD-459E-02D0-07DB-8BFCD05C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830" y="2576512"/>
            <a:ext cx="4610100" cy="2573655"/>
          </a:xfrm>
          <a:prstGeom prst="rect">
            <a:avLst/>
          </a:prstGeom>
        </p:spPr>
      </p:pic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19439FC2-F031-5311-82AE-43B1C4C3E05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1255" y="474168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Steven Tan, Vicky Zeng, Boyuan Zheng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0098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401C-CE48-DD30-57D8-FA284BC0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Measure Toxicity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7AA0B-2104-1E20-BB29-9878F8536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062900" cy="341640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/>
              <a:t>Models: GPT1/2/3, CTRL, CTRL wiki</a:t>
            </a:r>
          </a:p>
          <a:p>
            <a:pPr>
              <a:lnSpc>
                <a:spcPct val="114999"/>
              </a:lnSpc>
            </a:pPr>
            <a:r>
              <a:rPr lang="en-US"/>
              <a:t>Unprompted Toxicity:</a:t>
            </a:r>
          </a:p>
          <a:p>
            <a:pPr lvl="1">
              <a:lnSpc>
                <a:spcPct val="114999"/>
              </a:lnSpc>
            </a:pPr>
            <a:r>
              <a:rPr lang="en-US"/>
              <a:t>10k spans generate without prompt</a:t>
            </a:r>
          </a:p>
          <a:p>
            <a:pPr lvl="1">
              <a:lnSpc>
                <a:spcPct val="114999"/>
              </a:lnSpc>
            </a:pPr>
            <a:r>
              <a:rPr lang="en-US"/>
              <a:t>Select n generation 1k times, measure maximum toxicity</a:t>
            </a:r>
          </a:p>
          <a:p>
            <a:pPr>
              <a:lnSpc>
                <a:spcPct val="114999"/>
              </a:lnSpc>
            </a:pPr>
            <a:endParaRPr lang="en-US"/>
          </a:p>
        </p:txBody>
      </p:sp>
      <p:sp>
        <p:nvSpPr>
          <p:cNvPr id="7" name="Google Shape;67;p14">
            <a:extLst>
              <a:ext uri="{FF2B5EF4-FFF2-40B4-BE49-F238E27FC236}">
                <a16:creationId xmlns:a16="http://schemas.microsoft.com/office/drawing/2014/main" id="{19439FC2-F031-5311-82AE-43B1C4C3E05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1255" y="474168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Steven Tan, Vicky Zeng, Boyuan Zheng</a:t>
            </a:r>
            <a:endParaRPr/>
          </a:p>
        </p:txBody>
      </p:sp>
      <p:pic>
        <p:nvPicPr>
          <p:cNvPr id="4" name="Picture 5" descr="Chart&#10;&#10;Description automatically generated">
            <a:extLst>
              <a:ext uri="{FF2B5EF4-FFF2-40B4-BE49-F238E27FC236}">
                <a16:creationId xmlns:a16="http://schemas.microsoft.com/office/drawing/2014/main" id="{CD9554EE-7CBF-07BE-A201-E8B3CC086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427" y="149542"/>
            <a:ext cx="49244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8277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29</Slides>
  <Notes>8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Simple Light</vt:lpstr>
      <vt:lpstr>Office Theme</vt:lpstr>
      <vt:lpstr>Session #10:  "Toxicity" in Self-Supervised Models</vt:lpstr>
      <vt:lpstr>PowerPoint Presentation</vt:lpstr>
      <vt:lpstr>Less than 24 hours … </vt:lpstr>
      <vt:lpstr>PowerPoint Presentation</vt:lpstr>
      <vt:lpstr>PowerPoint Presentation</vt:lpstr>
      <vt:lpstr>Week's prompt </vt:lpstr>
      <vt:lpstr>REALTOXICITYPROMPTS: Evaluating Neural Toxic Degeneration in Language Models  </vt:lpstr>
      <vt:lpstr>Motivation: No generation for toxic text  </vt:lpstr>
      <vt:lpstr>Measure Toxicity  </vt:lpstr>
      <vt:lpstr>Unprompted Generation Example  </vt:lpstr>
      <vt:lpstr>Measure Toxicity  </vt:lpstr>
      <vt:lpstr>Prompted Toxicity Measurement  </vt:lpstr>
      <vt:lpstr>Detoxifying Generations   </vt:lpstr>
      <vt:lpstr>Detoxifying Generations   </vt:lpstr>
      <vt:lpstr>Results   </vt:lpstr>
      <vt:lpstr>Prompts That Challenges All Models    </vt:lpstr>
      <vt:lpstr>Quantifying Toxicity in Datasets - OPENAI-WT, OWTC      </vt:lpstr>
      <vt:lpstr>Quantifying Toxicity in Datasets - Source of Data      </vt:lpstr>
      <vt:lpstr>Quantifying Toxicity in Datasets  - Level of Toxicity      </vt:lpstr>
      <vt:lpstr>Quantifying Toxicity in Datasets - Toxic source dumps      </vt:lpstr>
      <vt:lpstr>Quantifying Toxicity in Datasets - Toxic source dumps        </vt:lpstr>
      <vt:lpstr>Quantifying Toxicity in Datasets - Discussion          </vt:lpstr>
      <vt:lpstr>Pros</vt:lpstr>
      <vt:lpstr>Limitations</vt:lpstr>
      <vt:lpstr>Limitations</vt:lpstr>
      <vt:lpstr>Implementation </vt:lpstr>
      <vt:lpstr>Vision: Controllable Toxicity</vt:lpstr>
      <vt:lpstr> Related &amp; Further Work  </vt:lpstr>
      <vt:lpstr>Short come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revision>2</cp:revision>
  <dcterms:modified xsi:type="dcterms:W3CDTF">2022-09-30T00:24:27Z</dcterms:modified>
</cp:coreProperties>
</file>